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1"/>
  </p:notesMasterIdLst>
  <p:handoutMasterIdLst>
    <p:handoutMasterId r:id="rId12"/>
  </p:handoutMasterIdLst>
  <p:sldIdLst>
    <p:sldId id="413" r:id="rId2"/>
    <p:sldId id="441" r:id="rId3"/>
    <p:sldId id="442" r:id="rId4"/>
    <p:sldId id="443" r:id="rId5"/>
    <p:sldId id="444" r:id="rId6"/>
    <p:sldId id="440" r:id="rId7"/>
    <p:sldId id="385" r:id="rId8"/>
    <p:sldId id="418" r:id="rId9"/>
    <p:sldId id="445" r:id="rId10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FFFF99"/>
    <a:srgbClr val="FF9999"/>
    <a:srgbClr val="CCCCFF"/>
    <a:srgbClr val="FF0066"/>
    <a:srgbClr val="CCECFF"/>
    <a:srgbClr val="CC3300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28" autoAdjust="0"/>
    <p:restoredTop sz="99662" autoAdjust="0"/>
  </p:normalViewPr>
  <p:slideViewPr>
    <p:cSldViewPr>
      <p:cViewPr>
        <p:scale>
          <a:sx n="66" d="100"/>
          <a:sy n="66" d="100"/>
        </p:scale>
        <p:origin x="-1578" y="-2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-1488" y="-96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798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06" tIns="45352" rIns="90706" bIns="45352" numCol="1" anchor="t" anchorCtr="0" compatLnSpc="1">
            <a:prstTxWarp prst="textNoShape">
              <a:avLst/>
            </a:prstTxWarp>
          </a:bodyPr>
          <a:lstStyle>
            <a:lvl1pPr algn="l" defTabSz="906463" eaLnBrk="0" hangingPunct="0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798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06" tIns="45352" rIns="90706" bIns="45352" numCol="1" anchor="t" anchorCtr="0" compatLnSpc="1">
            <a:prstTxWarp prst="textNoShape">
              <a:avLst/>
            </a:prstTxWarp>
          </a:bodyPr>
          <a:lstStyle>
            <a:lvl1pPr algn="r" defTabSz="906463" eaLnBrk="0" hangingPunct="0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798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06" tIns="45352" rIns="90706" bIns="45352" numCol="1" anchor="b" anchorCtr="0" compatLnSpc="1">
            <a:prstTxWarp prst="textNoShape">
              <a:avLst/>
            </a:prstTxWarp>
          </a:bodyPr>
          <a:lstStyle>
            <a:lvl1pPr algn="l" defTabSz="906463" eaLnBrk="0" hangingPunct="0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798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06" tIns="45352" rIns="90706" bIns="45352" numCol="1" anchor="b" anchorCtr="0" compatLnSpc="1">
            <a:prstTxWarp prst="textNoShape">
              <a:avLst/>
            </a:prstTxWarp>
          </a:bodyPr>
          <a:lstStyle>
            <a:lvl1pPr algn="r" defTabSz="906463" eaLnBrk="0" hangingPunct="0">
              <a:defRPr sz="1200"/>
            </a:lvl1pPr>
          </a:lstStyle>
          <a:p>
            <a:pPr>
              <a:defRPr/>
            </a:pPr>
            <a:fld id="{6599EC67-E913-4D5A-97BF-3FA9977B7B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40563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798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706" tIns="45352" rIns="90706" bIns="45352" numCol="1" anchor="ctr" anchorCtr="0" compatLnSpc="1">
            <a:prstTxWarp prst="textNoShape">
              <a:avLst/>
            </a:prstTxWarp>
          </a:bodyPr>
          <a:lstStyle>
            <a:lvl1pPr algn="l" defTabSz="906463" eaLnBrk="0" hangingPunct="0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798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706" tIns="45352" rIns="90706" bIns="45352" numCol="1" anchor="ctr" anchorCtr="0" compatLnSpc="1">
            <a:prstTxWarp prst="textNoShape">
              <a:avLst/>
            </a:prstTxWarp>
          </a:bodyPr>
          <a:lstStyle>
            <a:lvl1pPr algn="r" defTabSz="906463" eaLnBrk="0" hangingPunct="0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64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050" y="4714875"/>
            <a:ext cx="49815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706" tIns="45352" rIns="90706" bIns="4535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Klicken Sie, um die Textformatierung des Masters zu bearbeiten.</a:t>
            </a:r>
          </a:p>
          <a:p>
            <a:pPr lvl="1"/>
            <a:r>
              <a:rPr lang="en-GB" noProof="0" smtClean="0"/>
              <a:t>Zweite Ebene</a:t>
            </a:r>
          </a:p>
          <a:p>
            <a:pPr lvl="2"/>
            <a:r>
              <a:rPr lang="en-GB" noProof="0" smtClean="0"/>
              <a:t>Dritte Ebene</a:t>
            </a:r>
          </a:p>
          <a:p>
            <a:pPr lvl="3"/>
            <a:r>
              <a:rPr lang="en-GB" noProof="0" smtClean="0"/>
              <a:t>Vierte Ebene</a:t>
            </a:r>
          </a:p>
          <a:p>
            <a:pPr lvl="4"/>
            <a:r>
              <a:rPr lang="en-GB" noProof="0" smtClean="0"/>
              <a:t>Fünfte Ebene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798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706" tIns="45352" rIns="90706" bIns="45352" numCol="1" anchor="b" anchorCtr="0" compatLnSpc="1">
            <a:prstTxWarp prst="textNoShape">
              <a:avLst/>
            </a:prstTxWarp>
          </a:bodyPr>
          <a:lstStyle>
            <a:lvl1pPr algn="l" defTabSz="906463" eaLnBrk="0" hangingPunct="0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798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0706" tIns="45352" rIns="90706" bIns="45352" numCol="1" anchor="b" anchorCtr="0" compatLnSpc="1">
            <a:prstTxWarp prst="textNoShape">
              <a:avLst/>
            </a:prstTxWarp>
          </a:bodyPr>
          <a:lstStyle>
            <a:lvl1pPr algn="r" defTabSz="906463" eaLnBrk="0" hangingPunct="0">
              <a:defRPr sz="1200"/>
            </a:lvl1pPr>
          </a:lstStyle>
          <a:p>
            <a:pPr>
              <a:defRPr/>
            </a:pPr>
            <a:fld id="{D21AC719-CC7A-4E5F-B951-03B47D97D03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42875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E392593-5586-4BAE-BFFD-22843A1BD953}" type="slidenum">
              <a:rPr lang="en-GB" smtClean="0"/>
              <a:pPr/>
              <a:t>1</a:t>
            </a:fld>
            <a:endParaRPr lang="en-GB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8EB1EE-BFD1-4F14-B3B0-8B5D2B8B001C}" type="slidenum">
              <a:rPr lang="en-GB" smtClean="0"/>
              <a:pPr/>
              <a:t>7</a:t>
            </a:fld>
            <a:endParaRPr lang="en-GB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76275" y="1730375"/>
            <a:ext cx="7788275" cy="1981200"/>
          </a:xfrm>
        </p:spPr>
        <p:txBody>
          <a:bodyPr anchor="b" anchorCtr="1"/>
          <a:lstStyle>
            <a:lvl1pPr>
              <a:lnSpc>
                <a:spcPts val="6400"/>
              </a:lnSpc>
              <a:defRPr sz="5200">
                <a:solidFill>
                  <a:srgbClr val="FFFFFF"/>
                </a:solidFill>
                <a:latin typeface="Helvetica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76275" y="3968750"/>
            <a:ext cx="7788275" cy="1489075"/>
          </a:xfrm>
        </p:spPr>
        <p:txBody>
          <a:bodyPr anchorCtr="1"/>
          <a:lstStyle>
            <a:lvl1pPr marL="0" indent="0" algn="ctr">
              <a:buFontTx/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</p:spTree>
  </p:cSld>
  <p:clrMapOvr>
    <a:masterClrMapping/>
  </p:clrMapOvr>
  <p:transition>
    <p:cu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</p:spTree>
  </p:cSld>
  <p:clrMapOvr>
    <a:masterClrMapping/>
  </p:clrMapOvr>
  <p:transition>
    <p:cu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5334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5334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</p:spTree>
  </p:cSld>
  <p:clrMapOvr>
    <a:masterClrMapping/>
  </p:clrMapOvr>
  <p:transition>
    <p:cut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33400"/>
            <a:ext cx="7772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762000" y="1524000"/>
            <a:ext cx="7772400" cy="4495800"/>
          </a:xfrm>
        </p:spPr>
        <p:txBody>
          <a:bodyPr/>
          <a:lstStyle/>
          <a:p>
            <a:pPr lvl="0"/>
            <a:endParaRPr lang="hr-HR" noProof="0"/>
          </a:p>
        </p:txBody>
      </p:sp>
    </p:spTree>
  </p:cSld>
  <p:clrMapOvr>
    <a:masterClrMapping/>
  </p:clrMapOvr>
  <p:transition>
    <p:cu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</p:spTree>
  </p:cSld>
  <p:clrMapOvr>
    <a:masterClrMapping/>
  </p:clrMapOvr>
  <p:transition>
    <p:cu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cu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5240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5240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</p:spTree>
  </p:cSld>
  <p:clrMapOvr>
    <a:masterClrMapping/>
  </p:clrMapOvr>
  <p:transition>
    <p:cu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</p:spTree>
  </p:cSld>
  <p:clrMapOvr>
    <a:masterClrMapping/>
  </p:clrMapOvr>
  <p:transition>
    <p:cu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</p:spTree>
  </p:cSld>
  <p:clrMapOvr>
    <a:masterClrMapping/>
  </p:clrMapOvr>
  <p:transition>
    <p:cu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cu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>
    <p:cu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5772150" y="6261100"/>
            <a:ext cx="2876550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  <a:defRPr/>
            </a:pPr>
            <a:endParaRPr lang="de-DE" sz="1100">
              <a:solidFill>
                <a:srgbClr val="1E6E04"/>
              </a:solidFill>
              <a:latin typeface="Arial" pitchFamily="34" charset="0"/>
            </a:endParaRPr>
          </a:p>
        </p:txBody>
      </p:sp>
      <p:sp>
        <p:nvSpPr>
          <p:cNvPr id="3097" name="AutoShape 25"/>
          <p:cNvSpPr>
            <a:spLocks noChangeArrowheads="1"/>
          </p:cNvSpPr>
          <p:nvPr/>
        </p:nvSpPr>
        <p:spPr bwMode="auto">
          <a:xfrm>
            <a:off x="-1219200" y="-609600"/>
            <a:ext cx="2438400" cy="8077200"/>
          </a:xfrm>
          <a:prstGeom prst="moon">
            <a:avLst>
              <a:gd name="adj" fmla="val 51301"/>
            </a:avLst>
          </a:prstGeom>
          <a:solidFill>
            <a:srgbClr val="0033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cs-CZ" sz="3200">
              <a:latin typeface="Geneva CE" charset="-18"/>
            </a:endParaRPr>
          </a:p>
        </p:txBody>
      </p:sp>
      <p:sp>
        <p:nvSpPr>
          <p:cNvPr id="2052" name="Rectangle 26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533400"/>
            <a:ext cx="77724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053" name="Rectangle 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524000"/>
            <a:ext cx="77724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pic>
        <p:nvPicPr>
          <p:cNvPr id="2054" name="Picture 29" descr="TI Logo wide ppt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451725" y="260350"/>
            <a:ext cx="146843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  <p:sldLayoutId id="2147483712" r:id="rId12"/>
  </p:sldLayoutIdLst>
  <p:transition>
    <p:cut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lnSpc>
          <a:spcPts val="4200"/>
        </a:lnSpc>
        <a:spcBef>
          <a:spcPct val="0"/>
        </a:spcBef>
        <a:spcAft>
          <a:spcPct val="0"/>
        </a:spcAft>
        <a:defRPr sz="3200" b="1">
          <a:solidFill>
            <a:srgbClr val="CC3300"/>
          </a:solidFill>
          <a:latin typeface="+mj-lt"/>
          <a:ea typeface="+mj-ea"/>
          <a:cs typeface="+mj-cs"/>
        </a:defRPr>
      </a:lvl1pPr>
      <a:lvl2pPr algn="ctr" rtl="0" eaLnBrk="0" fontAlgn="base" hangingPunct="0">
        <a:lnSpc>
          <a:spcPts val="4200"/>
        </a:lnSpc>
        <a:spcBef>
          <a:spcPct val="0"/>
        </a:spcBef>
        <a:spcAft>
          <a:spcPct val="0"/>
        </a:spcAft>
        <a:defRPr sz="3200" b="1">
          <a:solidFill>
            <a:srgbClr val="CC3300"/>
          </a:solidFill>
          <a:latin typeface="Arial" pitchFamily="34" charset="0"/>
        </a:defRPr>
      </a:lvl2pPr>
      <a:lvl3pPr algn="ctr" rtl="0" eaLnBrk="0" fontAlgn="base" hangingPunct="0">
        <a:lnSpc>
          <a:spcPts val="4200"/>
        </a:lnSpc>
        <a:spcBef>
          <a:spcPct val="0"/>
        </a:spcBef>
        <a:spcAft>
          <a:spcPct val="0"/>
        </a:spcAft>
        <a:defRPr sz="3200" b="1">
          <a:solidFill>
            <a:srgbClr val="CC3300"/>
          </a:solidFill>
          <a:latin typeface="Arial" pitchFamily="34" charset="0"/>
        </a:defRPr>
      </a:lvl3pPr>
      <a:lvl4pPr algn="ctr" rtl="0" eaLnBrk="0" fontAlgn="base" hangingPunct="0">
        <a:lnSpc>
          <a:spcPts val="4200"/>
        </a:lnSpc>
        <a:spcBef>
          <a:spcPct val="0"/>
        </a:spcBef>
        <a:spcAft>
          <a:spcPct val="0"/>
        </a:spcAft>
        <a:defRPr sz="3200" b="1">
          <a:solidFill>
            <a:srgbClr val="CC3300"/>
          </a:solidFill>
          <a:latin typeface="Arial" pitchFamily="34" charset="0"/>
        </a:defRPr>
      </a:lvl4pPr>
      <a:lvl5pPr algn="ctr" rtl="0" eaLnBrk="0" fontAlgn="base" hangingPunct="0">
        <a:lnSpc>
          <a:spcPts val="4200"/>
        </a:lnSpc>
        <a:spcBef>
          <a:spcPct val="0"/>
        </a:spcBef>
        <a:spcAft>
          <a:spcPct val="0"/>
        </a:spcAft>
        <a:defRPr sz="3200" b="1">
          <a:solidFill>
            <a:srgbClr val="CC3300"/>
          </a:solidFill>
          <a:latin typeface="Arial" pitchFamily="34" charset="0"/>
        </a:defRPr>
      </a:lvl5pPr>
      <a:lvl6pPr marL="457200" algn="ctr" rtl="0" eaLnBrk="0" fontAlgn="base" hangingPunct="0">
        <a:lnSpc>
          <a:spcPts val="4200"/>
        </a:lnSpc>
        <a:spcBef>
          <a:spcPct val="0"/>
        </a:spcBef>
        <a:spcAft>
          <a:spcPct val="0"/>
        </a:spcAft>
        <a:defRPr sz="3200" b="1">
          <a:solidFill>
            <a:srgbClr val="CC3300"/>
          </a:solidFill>
          <a:latin typeface="Arial" pitchFamily="34" charset="0"/>
        </a:defRPr>
      </a:lvl6pPr>
      <a:lvl7pPr marL="914400" algn="ctr" rtl="0" eaLnBrk="0" fontAlgn="base" hangingPunct="0">
        <a:lnSpc>
          <a:spcPts val="4200"/>
        </a:lnSpc>
        <a:spcBef>
          <a:spcPct val="0"/>
        </a:spcBef>
        <a:spcAft>
          <a:spcPct val="0"/>
        </a:spcAft>
        <a:defRPr sz="3200" b="1">
          <a:solidFill>
            <a:srgbClr val="CC3300"/>
          </a:solidFill>
          <a:latin typeface="Arial" pitchFamily="34" charset="0"/>
        </a:defRPr>
      </a:lvl7pPr>
      <a:lvl8pPr marL="1371600" algn="ctr" rtl="0" eaLnBrk="0" fontAlgn="base" hangingPunct="0">
        <a:lnSpc>
          <a:spcPts val="4200"/>
        </a:lnSpc>
        <a:spcBef>
          <a:spcPct val="0"/>
        </a:spcBef>
        <a:spcAft>
          <a:spcPct val="0"/>
        </a:spcAft>
        <a:defRPr sz="3200" b="1">
          <a:solidFill>
            <a:srgbClr val="CC3300"/>
          </a:solidFill>
          <a:latin typeface="Arial" pitchFamily="34" charset="0"/>
        </a:defRPr>
      </a:lvl8pPr>
      <a:lvl9pPr marL="1828800" algn="ctr" rtl="0" eaLnBrk="0" fontAlgn="base" hangingPunct="0">
        <a:lnSpc>
          <a:spcPts val="4200"/>
        </a:lnSpc>
        <a:spcBef>
          <a:spcPct val="0"/>
        </a:spcBef>
        <a:spcAft>
          <a:spcPct val="0"/>
        </a:spcAft>
        <a:defRPr sz="3200" b="1">
          <a:solidFill>
            <a:srgbClr val="CC3300"/>
          </a:solidFill>
          <a:latin typeface="Arial" pitchFamily="34" charset="0"/>
        </a:defRPr>
      </a:lvl9pPr>
    </p:titleStyle>
    <p:bodyStyle>
      <a:lvl1pPr marL="285750" indent="-285750" algn="l" rtl="0" eaLnBrk="0" fontAlgn="base" hangingPunct="0">
        <a:lnSpc>
          <a:spcPts val="2700"/>
        </a:lnSpc>
        <a:spcBef>
          <a:spcPct val="0"/>
        </a:spcBef>
        <a:spcAft>
          <a:spcPts val="130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85750" algn="l" rtl="0" eaLnBrk="0" fontAlgn="base" hangingPunct="0">
        <a:lnSpc>
          <a:spcPts val="2700"/>
        </a:lnSpc>
        <a:spcBef>
          <a:spcPct val="0"/>
        </a:spcBef>
        <a:spcAft>
          <a:spcPts val="1300"/>
        </a:spcAft>
        <a:buClr>
          <a:srgbClr val="1E6E04"/>
        </a:buClr>
        <a:buChar char="–"/>
        <a:defRPr sz="2100">
          <a:solidFill>
            <a:srgbClr val="05193C"/>
          </a:solidFill>
          <a:latin typeface="+mn-lt"/>
        </a:defRPr>
      </a:lvl2pPr>
      <a:lvl3pPr marL="1181100" indent="-228600" algn="l" rtl="0" eaLnBrk="0" fontAlgn="base" hangingPunct="0">
        <a:lnSpc>
          <a:spcPts val="2700"/>
        </a:lnSpc>
        <a:spcBef>
          <a:spcPts val="1300"/>
        </a:spcBef>
        <a:spcAft>
          <a:spcPct val="0"/>
        </a:spcAft>
        <a:buChar char="•"/>
        <a:defRPr sz="1200" b="1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government.defenceindex.org/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ChangeArrowheads="1"/>
          </p:cNvSpPr>
          <p:nvPr/>
        </p:nvSpPr>
        <p:spPr bwMode="auto">
          <a:xfrm>
            <a:off x="-1219200" y="-609600"/>
            <a:ext cx="2438400" cy="8077200"/>
          </a:xfrm>
          <a:prstGeom prst="moon">
            <a:avLst>
              <a:gd name="adj" fmla="val 51301"/>
            </a:avLst>
          </a:prstGeom>
          <a:solidFill>
            <a:srgbClr val="00339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cs-CZ" sz="3200">
              <a:latin typeface="Geneva CE"/>
            </a:endParaRPr>
          </a:p>
        </p:txBody>
      </p:sp>
      <p:pic>
        <p:nvPicPr>
          <p:cNvPr id="4100" name="Picture 4" descr="logo_with_coalition_rg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33613" y="1366838"/>
            <a:ext cx="4678362" cy="119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1219200" y="2996952"/>
            <a:ext cx="73132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dirty="0" smtClean="0">
                <a:latin typeface="Arial Black" pitchFamily="34" charset="0"/>
              </a:rPr>
              <a:t>Antikorupcijski indeks obrambenog sektora</a:t>
            </a:r>
            <a:endParaRPr lang="hr-HR" dirty="0">
              <a:latin typeface="Arial Black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07267" y="5157192"/>
            <a:ext cx="56507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r-HR" sz="2000" dirty="0" smtClean="0">
                <a:latin typeface="Arial Black" pitchFamily="34" charset="0"/>
              </a:rPr>
              <a:t>Zagreb, 30. siječnja 2013.</a:t>
            </a:r>
            <a:endParaRPr lang="hr-HR" sz="2000" dirty="0">
              <a:latin typeface="Arial Black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2800" dirty="0" smtClean="0">
                <a:solidFill>
                  <a:schemeClr val="tx1"/>
                </a:solidFill>
              </a:rPr>
              <a:t>Antikorupcijski indeks obrambenog sektora</a:t>
            </a:r>
            <a:endParaRPr lang="hr-HR" sz="2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Istraživanje je proveo TI UK u sklopu Obrambenog i sigurnosnog programa (Defence and Security Programme) u suradnji s nacionalnim ograncima</a:t>
            </a:r>
          </a:p>
          <a:p>
            <a:r>
              <a:rPr lang="hr-HR" dirty="0" smtClean="0"/>
              <a:t>Obuhvaćene 82 zemlje koje su u 2011. činile ukupno 94 posto svjetske vojne potrošnje – 1.600 milijardi USD</a:t>
            </a:r>
          </a:p>
          <a:p>
            <a:r>
              <a:rPr lang="hr-HR" dirty="0" smtClean="0"/>
              <a:t>Prikupljanje podataka završeno u svibnju 2012. godine</a:t>
            </a:r>
          </a:p>
          <a:p>
            <a:r>
              <a:rPr lang="hr-HR" dirty="0" smtClean="0"/>
              <a:t>Analizirano ukupno 77 indikatora koji utječu na političke, financijske, kadrovske, operativne i rizike od korupcije kod javnih nabava</a:t>
            </a:r>
          </a:p>
        </p:txBody>
      </p:sp>
    </p:spTree>
    <p:extLst>
      <p:ext uri="{BB962C8B-B14F-4D97-AF65-F5344CB8AC3E}">
        <p14:creationId xmlns:p14="http://schemas.microsoft.com/office/powerpoint/2010/main" val="3523715992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</a:rPr>
              <a:t>Rezultati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70 posto zemalja obuhvaćenih istraživanjem ima obrambene sustave izložene ozbiljnim rizicima od korupcije</a:t>
            </a:r>
          </a:p>
          <a:p>
            <a:r>
              <a:rPr lang="hr-HR" dirty="0" smtClean="0"/>
              <a:t>Među njima je dvije trećine najvećih uvoznika oružja i vojne opreme na svijetu i polovica zemalja koje su najveći svjetski izvoznici oružja i vojne opreme</a:t>
            </a:r>
          </a:p>
          <a:p>
            <a:r>
              <a:rPr lang="hr-HR" dirty="0" smtClean="0"/>
              <a:t>Zemlje rangirane </a:t>
            </a:r>
            <a:r>
              <a:rPr lang="hr-HR" dirty="0"/>
              <a:t>u ukupno šest skupina ovisno o stupnju rizika od korupcije, počevši od onih s vrlo niskim rizikom (A) do kritičnog rizika (F)</a:t>
            </a:r>
            <a:endParaRPr lang="hr-HR" dirty="0" smtClean="0"/>
          </a:p>
          <a:p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23850433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</a:rPr>
              <a:t>Rangiranje po skupinama 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 smtClean="0"/>
              <a:t>A – vrlo mali rizik od korupcije: Njemačka, Australija</a:t>
            </a:r>
          </a:p>
          <a:p>
            <a:pPr marL="0" indent="0">
              <a:buNone/>
            </a:pPr>
            <a:r>
              <a:rPr lang="hr-HR" dirty="0" smtClean="0"/>
              <a:t>B – mali rizik od korupcije: Austrija, Norveška, Južna Koreja, Švedska, Taivan, Ujedinjeno Kraljevstvo, SAD</a:t>
            </a:r>
          </a:p>
          <a:p>
            <a:pPr marL="0" indent="0">
              <a:buNone/>
            </a:pPr>
            <a:r>
              <a:rPr lang="hr-HR" dirty="0" smtClean="0"/>
              <a:t>C- umjereni rizik od korupcije: Argentina, Brazil, Bugarska,</a:t>
            </a:r>
            <a:r>
              <a:rPr lang="hr-HR" dirty="0"/>
              <a:t> Češka,</a:t>
            </a:r>
            <a:r>
              <a:rPr lang="hr-HR" dirty="0" smtClean="0"/>
              <a:t> Čile, </a:t>
            </a:r>
            <a:r>
              <a:rPr lang="hr-HR" dirty="0"/>
              <a:t>Francuska, Grčka, </a:t>
            </a:r>
            <a:r>
              <a:rPr lang="hr-HR" b="1" dirty="0" smtClean="0">
                <a:solidFill>
                  <a:srgbClr val="FF0000"/>
                </a:solidFill>
              </a:rPr>
              <a:t>Hrvatska</a:t>
            </a:r>
            <a:r>
              <a:rPr lang="hr-HR" dirty="0" smtClean="0"/>
              <a:t>, Mađarska, Italija, Japan, </a:t>
            </a:r>
            <a:r>
              <a:rPr lang="hr-HR" dirty="0"/>
              <a:t>Kolumbija, </a:t>
            </a:r>
            <a:r>
              <a:rPr lang="hr-HR" dirty="0" smtClean="0"/>
              <a:t>Latvija, Poljska, Slovačka, Španjolska</a:t>
            </a:r>
          </a:p>
          <a:p>
            <a:pPr marL="0" indent="0">
              <a:buNone/>
            </a:pPr>
            <a:r>
              <a:rPr lang="hr-HR" dirty="0" smtClean="0"/>
              <a:t>D – visok rizik od korupcije</a:t>
            </a:r>
          </a:p>
          <a:p>
            <a:pPr marL="0" indent="0">
              <a:buNone/>
            </a:pPr>
            <a:r>
              <a:rPr lang="hr-HR" dirty="0" smtClean="0"/>
              <a:t>D+ - umjereno visok rizik: Bosna i Hercegovina, Cipar, Indija, Izrael, </a:t>
            </a:r>
            <a:r>
              <a:rPr lang="hr-HR" dirty="0"/>
              <a:t>Južna Afrika, </a:t>
            </a:r>
            <a:r>
              <a:rPr lang="hr-HR" dirty="0" smtClean="0"/>
              <a:t>Kenija, Kuvajt, Libanon, Meksiko, Nepal, Srbija, Singaput, Tajland, Ukrajina, UAE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36403689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chemeClr val="tx1"/>
                </a:solidFill>
              </a:rPr>
              <a:t>Rangiranje po skupinama </a:t>
            </a:r>
            <a:endParaRPr lang="hr-HR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D – visok rizik od korupcije</a:t>
            </a:r>
          </a:p>
          <a:p>
            <a:pPr marL="0" indent="0">
              <a:buNone/>
            </a:pPr>
            <a:r>
              <a:rPr lang="hr-HR" dirty="0" smtClean="0"/>
              <a:t>D- </a:t>
            </a:r>
            <a:r>
              <a:rPr lang="hr-HR" dirty="0"/>
              <a:t>- </a:t>
            </a:r>
            <a:r>
              <a:rPr lang="hr-HR" dirty="0" smtClean="0"/>
              <a:t>prilično </a:t>
            </a:r>
            <a:r>
              <a:rPr lang="hr-HR" dirty="0"/>
              <a:t>visok rizik: </a:t>
            </a:r>
            <a:r>
              <a:rPr lang="hr-HR" dirty="0" smtClean="0"/>
              <a:t>Bangladeš, Bjelorusija, Etiopija, Gruzija, Gana, Jordan, Kazahstan,</a:t>
            </a:r>
            <a:r>
              <a:rPr lang="hr-HR" dirty="0"/>
              <a:t> Kina,</a:t>
            </a:r>
            <a:r>
              <a:rPr lang="hr-HR" dirty="0" smtClean="0"/>
              <a:t> Malezija, Pakistan, Palestina, Rusija, Ruanda, Tanzanija, Turska</a:t>
            </a:r>
          </a:p>
          <a:p>
            <a:pPr marL="0" indent="0">
              <a:buNone/>
            </a:pPr>
            <a:r>
              <a:rPr lang="hr-HR" dirty="0" smtClean="0"/>
              <a:t>E – vrlo visok rizik od korupcije: Afganistan, Bahrein, </a:t>
            </a:r>
            <a:r>
              <a:rPr lang="hr-HR" dirty="0"/>
              <a:t>Filipini,</a:t>
            </a:r>
            <a:r>
              <a:rPr lang="hr-HR" dirty="0" smtClean="0"/>
              <a:t> Indonezija, Iran, Irak, Katar, Maroko, Nigerija, Obala Bjelokosti, Oman, Saudijska Arabija, Šri Lanka, Tunis, Uganda, Uzbekistan, Venezuela, Zimbabve</a:t>
            </a:r>
          </a:p>
          <a:p>
            <a:pPr marL="0" indent="0">
              <a:buNone/>
            </a:pPr>
            <a:r>
              <a:rPr lang="hr-HR" dirty="0" smtClean="0"/>
              <a:t>F- kritičan rizik od korupcije: Alžir, Angola, DR Kongo, Egipat, Eritreja, </a:t>
            </a:r>
            <a:r>
              <a:rPr lang="hr-HR" dirty="0"/>
              <a:t>Kamerun</a:t>
            </a:r>
            <a:r>
              <a:rPr lang="hr-HR" dirty="0" smtClean="0"/>
              <a:t>, Libija, Sirija, Jemen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21369657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002060"/>
                </a:solidFill>
              </a:rPr>
              <a:t>Otpornost na korupciju po segmentima</a:t>
            </a:r>
            <a:endParaRPr lang="en-GB" dirty="0" smtClean="0">
              <a:solidFill>
                <a:srgbClr val="00206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6216" y="1524000"/>
            <a:ext cx="2018184" cy="4495800"/>
          </a:xfrm>
        </p:spPr>
        <p:txBody>
          <a:bodyPr/>
          <a:lstStyle/>
          <a:p>
            <a:pPr>
              <a:buNone/>
            </a:pPr>
            <a:endParaRPr lang="hr-HR" sz="1800" dirty="0"/>
          </a:p>
        </p:txBody>
      </p:sp>
      <p:pic>
        <p:nvPicPr>
          <p:cNvPr id="5" name="Picture 5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268760"/>
            <a:ext cx="5473232" cy="52121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/>
            </a:r>
            <a:br>
              <a:rPr lang="hr-HR" dirty="0" smtClean="0"/>
            </a:br>
            <a:endParaRPr lang="en-GB" dirty="0" smtClean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084168" y="764704"/>
            <a:ext cx="2450232" cy="5688632"/>
          </a:xfrm>
        </p:spPr>
        <p:txBody>
          <a:bodyPr/>
          <a:lstStyle/>
          <a:p>
            <a:endParaRPr lang="hr-HR" dirty="0"/>
          </a:p>
        </p:txBody>
      </p:sp>
      <p:pic>
        <p:nvPicPr>
          <p:cNvPr id="7172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560" y="404664"/>
            <a:ext cx="5256584" cy="6131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1"/>
          <p:cNvSpPr>
            <a:spLocks noGrp="1" noChangeArrowheads="1"/>
          </p:cNvSpPr>
          <p:nvPr>
            <p:ph type="title"/>
          </p:nvPr>
        </p:nvSpPr>
        <p:spPr>
          <a:xfrm>
            <a:off x="762000" y="260648"/>
            <a:ext cx="7772400" cy="1034752"/>
          </a:xfrm>
        </p:spPr>
        <p:txBody>
          <a:bodyPr/>
          <a:lstStyle/>
          <a:p>
            <a:r>
              <a:rPr lang="hr-HR" sz="3600" dirty="0" smtClean="0">
                <a:solidFill>
                  <a:srgbClr val="002060"/>
                </a:solidFill>
              </a:rPr>
              <a:t>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28184" y="764704"/>
            <a:ext cx="2520280" cy="5832648"/>
          </a:xfrm>
        </p:spPr>
        <p:txBody>
          <a:bodyPr/>
          <a:lstStyle/>
          <a:p>
            <a:endParaRPr lang="hr-HR" dirty="0"/>
          </a:p>
        </p:txBody>
      </p:sp>
      <p:pic>
        <p:nvPicPr>
          <p:cNvPr id="8196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836712"/>
            <a:ext cx="5534906" cy="5733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3068960"/>
            <a:ext cx="7772400" cy="762000"/>
          </a:xfrm>
        </p:spPr>
        <p:txBody>
          <a:bodyPr/>
          <a:lstStyle/>
          <a:p>
            <a:r>
              <a:rPr lang="en-GB" u="sng" dirty="0">
                <a:solidFill>
                  <a:schemeClr val="tx1"/>
                </a:solidFill>
                <a:hlinkClick r:id="rId2"/>
              </a:rPr>
              <a:t>http://government.defenceindex.org</a:t>
            </a:r>
            <a:r>
              <a:rPr lang="en-GB" dirty="0">
                <a:solidFill>
                  <a:schemeClr val="tx1"/>
                </a:solidFill>
              </a:rPr>
              <a:t> </a:t>
            </a:r>
            <a:endParaRPr lang="hr-H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1337988"/>
      </p:ext>
    </p:extLst>
  </p:cSld>
  <p:clrMapOvr>
    <a:masterClrMapping/>
  </p:clrMapOvr>
  <p:transition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wCOnscreen">
  <a:themeElements>
    <a:clrScheme name="">
      <a:dk1>
        <a:srgbClr val="000000"/>
      </a:dk1>
      <a:lt1>
        <a:srgbClr val="FFFFFF"/>
      </a:lt1>
      <a:dk2>
        <a:srgbClr val="FFFFFF"/>
      </a:dk2>
      <a:lt2>
        <a:srgbClr val="000000"/>
      </a:lt2>
      <a:accent1>
        <a:srgbClr val="CC5106"/>
      </a:accent1>
      <a:accent2>
        <a:srgbClr val="A11D26"/>
      </a:accent2>
      <a:accent3>
        <a:srgbClr val="FFFFFF"/>
      </a:accent3>
      <a:accent4>
        <a:srgbClr val="000000"/>
      </a:accent4>
      <a:accent5>
        <a:srgbClr val="E2B3AA"/>
      </a:accent5>
      <a:accent6>
        <a:srgbClr val="911921"/>
      </a:accent6>
      <a:hlink>
        <a:srgbClr val="FF9900"/>
      </a:hlink>
      <a:folHlink>
        <a:srgbClr val="FF9900"/>
      </a:folHlink>
    </a:clrScheme>
    <a:fontScheme name="PwCOnscre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6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wCOnscreen 1">
        <a:dk1>
          <a:srgbClr val="000000"/>
        </a:dk1>
        <a:lt1>
          <a:srgbClr val="E6D199"/>
        </a:lt1>
        <a:dk2>
          <a:srgbClr val="FFFFFF"/>
        </a:dk2>
        <a:lt2>
          <a:srgbClr val="000000"/>
        </a:lt2>
        <a:accent1>
          <a:srgbClr val="CC5106"/>
        </a:accent1>
        <a:accent2>
          <a:srgbClr val="A11D26"/>
        </a:accent2>
        <a:accent3>
          <a:srgbClr val="F0E5CA"/>
        </a:accent3>
        <a:accent4>
          <a:srgbClr val="000000"/>
        </a:accent4>
        <a:accent5>
          <a:srgbClr val="E2B3AA"/>
        </a:accent5>
        <a:accent6>
          <a:srgbClr val="911921"/>
        </a:accent6>
        <a:hlink>
          <a:srgbClr val="FF990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Office\Templates\PwC Toolbox\PwCOnscreen.pot</Template>
  <TotalTime>1868</TotalTime>
  <Words>396</Words>
  <Application>Microsoft Office PowerPoint</Application>
  <PresentationFormat>On-screen Show (4:3)</PresentationFormat>
  <Paragraphs>28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PwCOnscreen</vt:lpstr>
      <vt:lpstr>PowerPoint Presentation</vt:lpstr>
      <vt:lpstr>Antikorupcijski indeks obrambenog sektora</vt:lpstr>
      <vt:lpstr>Rezultati</vt:lpstr>
      <vt:lpstr>Rangiranje po skupinama </vt:lpstr>
      <vt:lpstr>Rangiranje po skupinama </vt:lpstr>
      <vt:lpstr>Otpornost na korupciju po segmentima</vt:lpstr>
      <vt:lpstr>  </vt:lpstr>
      <vt:lpstr>.</vt:lpstr>
      <vt:lpstr>http://government.defenceindex.org </vt:lpstr>
    </vt:vector>
  </TitlesOfParts>
  <Manager>Manager of Development and Donor Relations</Manager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Transparency International</dc:title>
  <dc:creator>Johannes C. Seybold</dc:creator>
  <cp:lastModifiedBy>ZAP</cp:lastModifiedBy>
  <cp:revision>459</cp:revision>
  <cp:lastPrinted>2001-02-20T16:28:36Z</cp:lastPrinted>
  <dcterms:created xsi:type="dcterms:W3CDTF">2000-08-20T23:04:58Z</dcterms:created>
  <dcterms:modified xsi:type="dcterms:W3CDTF">2013-01-30T10:41:05Z</dcterms:modified>
</cp:coreProperties>
</file>